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  <p:sldId id="259" r:id="rId3"/>
    <p:sldId id="256" r:id="rId4"/>
    <p:sldId id="257" r:id="rId5"/>
    <p:sldId id="260" r:id="rId6"/>
    <p:sldId id="261" r:id="rId7"/>
    <p:sldId id="262" r:id="rId8"/>
    <p:sldId id="263" r:id="rId9"/>
    <p:sldId id="269" r:id="rId10"/>
    <p:sldId id="268" r:id="rId11"/>
    <p:sldId id="270" r:id="rId12"/>
    <p:sldId id="265" r:id="rId13"/>
    <p:sldId id="264" r:id="rId14"/>
    <p:sldId id="266" r:id="rId15"/>
    <p:sldId id="267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AF64-2647-4811-9D0E-E84D775C4E79}" type="datetimeFigureOut">
              <a:rPr lang="zh-TW" altLang="en-US" smtClean="0"/>
              <a:pPr/>
              <a:t>2015/3/4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ED5E2F-F84D-4D46-85E9-FF0E10270D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AF64-2647-4811-9D0E-E84D775C4E79}" type="datetimeFigureOut">
              <a:rPr lang="zh-TW" altLang="en-US" smtClean="0"/>
              <a:pPr/>
              <a:t>2015/3/4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5E2F-F84D-4D46-85E9-FF0E10270D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AF64-2647-4811-9D0E-E84D775C4E79}" type="datetimeFigureOut">
              <a:rPr lang="zh-TW" altLang="en-US" smtClean="0"/>
              <a:pPr/>
              <a:t>2015/3/4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5E2F-F84D-4D46-85E9-FF0E10270D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AF64-2647-4811-9D0E-E84D775C4E79}" type="datetimeFigureOut">
              <a:rPr lang="zh-TW" altLang="en-US" smtClean="0"/>
              <a:pPr/>
              <a:t>2015/3/4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ED5E2F-F84D-4D46-85E9-FF0E10270D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AF64-2647-4811-9D0E-E84D775C4E79}" type="datetimeFigureOut">
              <a:rPr lang="zh-TW" altLang="en-US" smtClean="0"/>
              <a:pPr/>
              <a:t>2015/3/4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5E2F-F84D-4D46-85E9-FF0E10270D5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AF64-2647-4811-9D0E-E84D775C4E79}" type="datetimeFigureOut">
              <a:rPr lang="zh-TW" altLang="en-US" smtClean="0"/>
              <a:pPr/>
              <a:t>2015/3/4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5E2F-F84D-4D46-85E9-FF0E10270D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AF64-2647-4811-9D0E-E84D775C4E79}" type="datetimeFigureOut">
              <a:rPr lang="zh-TW" altLang="en-US" smtClean="0"/>
              <a:pPr/>
              <a:t>2015/3/4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3ED5E2F-F84D-4D46-85E9-FF0E10270D5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AF64-2647-4811-9D0E-E84D775C4E79}" type="datetimeFigureOut">
              <a:rPr lang="zh-TW" altLang="en-US" smtClean="0"/>
              <a:pPr/>
              <a:t>2015/3/4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5E2F-F84D-4D46-85E9-FF0E10270D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AF64-2647-4811-9D0E-E84D775C4E79}" type="datetimeFigureOut">
              <a:rPr lang="zh-TW" altLang="en-US" smtClean="0"/>
              <a:pPr/>
              <a:t>2015/3/4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5E2F-F84D-4D46-85E9-FF0E10270D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AF64-2647-4811-9D0E-E84D775C4E79}" type="datetimeFigureOut">
              <a:rPr lang="zh-TW" altLang="en-US" smtClean="0"/>
              <a:pPr/>
              <a:t>2015/3/4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5E2F-F84D-4D46-85E9-FF0E10270D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8AF64-2647-4811-9D0E-E84D775C4E79}" type="datetimeFigureOut">
              <a:rPr lang="zh-TW" altLang="en-US" smtClean="0"/>
              <a:pPr/>
              <a:t>2015/3/4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5E2F-F84D-4D46-85E9-FF0E10270D5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868AF64-2647-4811-9D0E-E84D775C4E79}" type="datetimeFigureOut">
              <a:rPr lang="zh-TW" altLang="en-US" smtClean="0"/>
              <a:pPr/>
              <a:t>2015/3/4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ED5E2F-F84D-4D46-85E9-FF0E10270D5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6etXD4WxZ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dirty="0" smtClean="0">
                <a:solidFill>
                  <a:srgbClr val="00B050"/>
                </a:solidFill>
              </a:rPr>
              <a:t>成員</a:t>
            </a:r>
            <a:endParaRPr lang="zh-TW" altLang="en-US" sz="4400" dirty="0">
              <a:solidFill>
                <a:srgbClr val="00B05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b="1" dirty="0" smtClean="0">
                <a:solidFill>
                  <a:srgbClr val="0070C0"/>
                </a:solidFill>
              </a:rPr>
              <a:t>林秉睿、嚴品惇、張尚擁、李香瑩、</a:t>
            </a:r>
            <a:endParaRPr lang="en-US" altLang="zh-TW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zh-TW" altLang="en-US" b="1" dirty="0" smtClean="0">
                <a:solidFill>
                  <a:srgbClr val="0070C0"/>
                </a:solidFill>
              </a:rPr>
              <a:t>陳柏辰、李堃宇、吳靖宜、梁博翔、</a:t>
            </a:r>
            <a:endParaRPr lang="en-US" altLang="zh-TW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zh-TW" altLang="en-US" b="1" dirty="0" smtClean="0">
                <a:solidFill>
                  <a:srgbClr val="0070C0"/>
                </a:solidFill>
              </a:rPr>
              <a:t>李佳穎、莊玉燕</a:t>
            </a:r>
            <a:r>
              <a:rPr lang="zh-TW" altLang="en-US" b="1" dirty="0" smtClean="0">
                <a:solidFill>
                  <a:srgbClr val="0070C0"/>
                </a:solidFill>
              </a:rPr>
              <a:t>、黃怡方</a:t>
            </a:r>
            <a:r>
              <a:rPr lang="zh-TW" altLang="en-US" b="1" dirty="0" smtClean="0">
                <a:solidFill>
                  <a:srgbClr val="0070C0"/>
                </a:solidFill>
              </a:rPr>
              <a:t>、李品璇。</a:t>
            </a:r>
            <a:endParaRPr lang="zh-TW" alt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作者簡介</a:t>
            </a:r>
            <a:r>
              <a:rPr lang="en-US" altLang="zh-TW" b="1" dirty="0" smtClean="0"/>
              <a:t>(2)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b="1" dirty="0" smtClean="0">
                <a:solidFill>
                  <a:srgbClr val="FF0000"/>
                </a:solidFill>
              </a:rPr>
              <a:t>永保赤子之心的希世珍琦</a:t>
            </a:r>
            <a:r>
              <a:rPr lang="en-US" altLang="zh-TW" b="1" dirty="0" smtClean="0">
                <a:solidFill>
                  <a:srgbClr val="FF0000"/>
                </a:solidFill>
              </a:rPr>
              <a:t>—─</a:t>
            </a:r>
            <a:r>
              <a:rPr lang="zh-TW" altLang="en-US" b="1" dirty="0" smtClean="0">
                <a:solidFill>
                  <a:srgbClr val="FF0000"/>
                </a:solidFill>
              </a:rPr>
              <a:t>琦君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TW" altLang="en-US" b="1" dirty="0" smtClean="0"/>
              <a:t>琦君，一個感動各個世代的名字，她的作品涵括小說、散文、評論、兒童文學，讀其書如其人親臨身邊，「真實不造作」的親切風格使她風靡文壇五十年而不衰，</a:t>
            </a:r>
            <a:r>
              <a:rPr lang="en-US" altLang="zh-TW" b="1" dirty="0" smtClean="0"/>
              <a:t>《</a:t>
            </a:r>
            <a:r>
              <a:rPr lang="zh-TW" altLang="en-US" b="1" dirty="0" smtClean="0"/>
              <a:t>琴心</a:t>
            </a:r>
            <a:r>
              <a:rPr lang="en-US" altLang="zh-TW" b="1" dirty="0" smtClean="0"/>
              <a:t>》</a:t>
            </a:r>
            <a:r>
              <a:rPr lang="zh-TW" altLang="en-US" b="1" dirty="0" smtClean="0"/>
              <a:t>、</a:t>
            </a:r>
            <a:r>
              <a:rPr lang="en-US" altLang="zh-TW" b="1" dirty="0" smtClean="0"/>
              <a:t>《</a:t>
            </a:r>
            <a:r>
              <a:rPr lang="zh-TW" altLang="en-US" b="1" dirty="0" smtClean="0"/>
              <a:t>桂花雨</a:t>
            </a:r>
            <a:r>
              <a:rPr lang="en-US" altLang="zh-TW" b="1" dirty="0" smtClean="0"/>
              <a:t>》</a:t>
            </a:r>
            <a:r>
              <a:rPr lang="zh-TW" altLang="en-US" b="1" dirty="0" smtClean="0"/>
              <a:t>、</a:t>
            </a:r>
            <a:r>
              <a:rPr lang="en-US" altLang="zh-TW" b="1" dirty="0" smtClean="0"/>
              <a:t>《</a:t>
            </a:r>
            <a:r>
              <a:rPr lang="zh-TW" altLang="en-US" b="1" dirty="0" smtClean="0"/>
              <a:t>橘子紅了</a:t>
            </a:r>
            <a:r>
              <a:rPr lang="en-US" altLang="zh-TW" b="1" dirty="0" smtClean="0"/>
              <a:t>》</a:t>
            </a:r>
            <a:r>
              <a:rPr lang="zh-TW" altLang="en-US" b="1" dirty="0" smtClean="0"/>
              <a:t>皆是膾炙人口的作品，也是琦君一生經歷的心靈寫照。</a:t>
            </a:r>
            <a:endParaRPr lang="en-US" altLang="zh-TW" b="1" dirty="0" smtClean="0"/>
          </a:p>
          <a:p>
            <a:endParaRPr lang="zh-CN" altLang="en-US" dirty="0" smtClean="0"/>
          </a:p>
          <a:p>
            <a:pPr>
              <a:buNone/>
            </a:pPr>
            <a:endParaRPr lang="zh-TW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問題討論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你最喜歡媽媽煮的哪一道菜</a:t>
            </a:r>
            <a:r>
              <a:rPr lang="en-US" altLang="zh-TW" dirty="0" smtClean="0"/>
              <a:t>?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你最想對媽媽說的一句話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7000" dirty="0" smtClean="0"/>
              <a:t>戲劇表演</a:t>
            </a:r>
            <a:endParaRPr lang="zh-TW" altLang="en-US" sz="7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心得分享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幸福並非來自物質的充裕與成就的高低，它的滋味，我們都嘗過。想想父母從小拉拔我們，讓我們健康的長大，時時刻刻惦記著自己，但為人子女，卻甚少體悟這至深至愛之情。</a:t>
            </a:r>
            <a:endParaRPr lang="en-US" altLang="zh-TW" dirty="0" smtClean="0"/>
          </a:p>
          <a:p>
            <a:r>
              <a:rPr lang="zh-TW" altLang="en-US" dirty="0" smtClean="0"/>
              <a:t>對父母的愛，需要表達出來，以行動去表現，對父母應心懷感恩孝順的心去報答他們。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9000" dirty="0" smtClean="0"/>
              <a:t>影片欣賞</a:t>
            </a:r>
            <a:endParaRPr lang="zh-TW" altLang="en-US" sz="9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39752" y="2708920"/>
            <a:ext cx="8229600" cy="4525963"/>
          </a:xfrm>
        </p:spPr>
        <p:txBody>
          <a:bodyPr>
            <a:normAutofit/>
          </a:bodyPr>
          <a:lstStyle/>
          <a:p>
            <a:r>
              <a:rPr lang="zh-TW" altLang="en-US" sz="7000" dirty="0" smtClean="0">
                <a:hlinkClick r:id="rId2"/>
              </a:rPr>
              <a:t>母愛</a:t>
            </a:r>
            <a:r>
              <a:rPr lang="zh-TW" altLang="en-US" sz="7000" dirty="0" smtClean="0">
                <a:hlinkClick r:id="rId2"/>
              </a:rPr>
              <a:t>偉大</a:t>
            </a:r>
            <a:endParaRPr lang="en-US" altLang="zh-TW" sz="7000" dirty="0" smtClean="0"/>
          </a:p>
          <a:p>
            <a:pPr>
              <a:buNone/>
            </a:pPr>
            <a:r>
              <a:rPr lang="zh-TW" altLang="en-US" sz="7200" dirty="0" smtClean="0"/>
              <a:t>母愛的勇氣</a:t>
            </a:r>
          </a:p>
          <a:p>
            <a:pPr>
              <a:buNone/>
            </a:pPr>
            <a:endParaRPr lang="zh-TW" altLang="en-US" sz="7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...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400" dirty="0" smtClean="0"/>
              <a:t>大綱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57356" y="1571612"/>
            <a:ext cx="5357850" cy="2857520"/>
          </a:xfrm>
        </p:spPr>
        <p:txBody>
          <a:bodyPr>
            <a:noAutofit/>
          </a:bodyPr>
          <a:lstStyle/>
          <a:p>
            <a:r>
              <a:rPr lang="en-US" altLang="zh-TW" b="1" dirty="0" smtClean="0"/>
              <a:t>1.</a:t>
            </a:r>
            <a:r>
              <a:rPr lang="zh-TW" altLang="en-US" b="1" dirty="0" smtClean="0"/>
              <a:t> 共讀文章</a:t>
            </a:r>
            <a:endParaRPr lang="en-US" altLang="zh-TW" b="1" dirty="0" smtClean="0"/>
          </a:p>
          <a:p>
            <a:r>
              <a:rPr lang="en-US" altLang="zh-TW" b="1" dirty="0" smtClean="0"/>
              <a:t>2.</a:t>
            </a:r>
            <a:r>
              <a:rPr lang="zh-TW" altLang="en-US" b="1" dirty="0" smtClean="0"/>
              <a:t>作者介紹</a:t>
            </a:r>
            <a:endParaRPr lang="en-US" altLang="zh-TW" b="1" dirty="0" smtClean="0"/>
          </a:p>
          <a:p>
            <a:r>
              <a:rPr lang="en-US" altLang="zh-TW" b="1" dirty="0" smtClean="0"/>
              <a:t>3</a:t>
            </a:r>
            <a:r>
              <a:rPr lang="en-US" altLang="zh-TW" b="1" dirty="0" smtClean="0"/>
              <a:t>.</a:t>
            </a:r>
            <a:r>
              <a:rPr lang="zh-TW" altLang="en-US" b="1" dirty="0" smtClean="0"/>
              <a:t>問題討論</a:t>
            </a:r>
            <a:endParaRPr lang="en-US" altLang="zh-TW" b="1" dirty="0" smtClean="0"/>
          </a:p>
          <a:p>
            <a:r>
              <a:rPr lang="en-US" altLang="zh-TW" b="1" dirty="0" smtClean="0"/>
              <a:t>4</a:t>
            </a:r>
            <a:r>
              <a:rPr lang="en-US" altLang="zh-TW" b="1" dirty="0" smtClean="0"/>
              <a:t>.</a:t>
            </a:r>
            <a:r>
              <a:rPr lang="zh-TW" altLang="en-US" b="1" dirty="0" smtClean="0"/>
              <a:t>戲劇表演</a:t>
            </a:r>
            <a:endParaRPr lang="en-US" altLang="zh-TW" b="1" dirty="0" smtClean="0"/>
          </a:p>
          <a:p>
            <a:r>
              <a:rPr lang="en-US" altLang="zh-TW" b="1" dirty="0" smtClean="0"/>
              <a:t>5</a:t>
            </a:r>
            <a:r>
              <a:rPr lang="en-US" altLang="zh-TW" b="1" dirty="0" smtClean="0"/>
              <a:t>.</a:t>
            </a:r>
            <a:r>
              <a:rPr lang="zh-TW" altLang="en-US" b="1" dirty="0" smtClean="0"/>
              <a:t>心得分享</a:t>
            </a:r>
            <a:endParaRPr lang="en-US" altLang="zh-TW" b="1" dirty="0" smtClean="0"/>
          </a:p>
          <a:p>
            <a:r>
              <a:rPr lang="en-US" altLang="zh-TW" b="1" dirty="0" smtClean="0"/>
              <a:t>6</a:t>
            </a:r>
            <a:r>
              <a:rPr lang="zh-TW" altLang="en-US" b="1" dirty="0" smtClean="0"/>
              <a:t>影片欣賞</a:t>
            </a: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5720" y="1643050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zh-TW" altLang="en-US" sz="8800" b="1" i="1" dirty="0"/>
              <a:t>媽媽炒的酸鹹菜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28596" y="5072074"/>
            <a:ext cx="8458200" cy="914400"/>
          </a:xfrm>
          <a:noFill/>
        </p:spPr>
        <p:txBody>
          <a:bodyPr>
            <a:normAutofit/>
          </a:bodyPr>
          <a:lstStyle/>
          <a:p>
            <a:pPr algn="r"/>
            <a:r>
              <a:rPr lang="zh-TW" altLang="en-US" sz="4000" b="1" i="1" dirty="0" smtClean="0"/>
              <a:t>作者</a:t>
            </a:r>
            <a:r>
              <a:rPr lang="en-US" altLang="zh-TW" sz="4000" b="1" i="1" dirty="0" smtClean="0"/>
              <a:t>:</a:t>
            </a:r>
            <a:r>
              <a:rPr lang="zh-TW" altLang="en-US" sz="4000" b="1" i="1" dirty="0" smtClean="0"/>
              <a:t>琦君</a:t>
            </a:r>
            <a:endParaRPr lang="zh-TW" altLang="en-US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b="1" dirty="0" smtClean="0"/>
              <a:t>小時候，每噸吃飯時，我一爬上凳子就夾一筷子的酸鹹菜，放在嘴裡嚼，味口馬上就大開啦。媽媽炒的酸鹹菜，味道和別家的就是不一樣。因為他加了豆瓣、小蝦、糖、醋，在澆上麻油。我最愛吃裡面的小蝦。</a:t>
            </a:r>
            <a:endParaRPr lang="en-US" altLang="zh-TW" b="1" dirty="0" smtClean="0"/>
          </a:p>
          <a:p>
            <a:r>
              <a:rPr lang="zh-TW" altLang="en-US" b="1" dirty="0" smtClean="0"/>
              <a:t>外公說海蜇沒有眼睛，全靠成千上萬的小蝦，密密麻麻趴在牠身上，替他指路認方向，相互合作，多麼難得呀</a:t>
            </a:r>
            <a:r>
              <a:rPr lang="en-US" altLang="zh-TW" b="1" dirty="0" smtClean="0"/>
              <a:t>!</a:t>
            </a:r>
            <a:r>
              <a:rPr lang="zh-TW" altLang="en-US" b="1" dirty="0" smtClean="0"/>
              <a:t>媽媽聽了就不忍心吃小蝦，只給自己拌一碟素鹹菜。貪心的我，吃了她特地給我做的蝦炒鹹菜，還要搶她的素鹹菜吃。</a:t>
            </a: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5005064" y="-315416"/>
            <a:ext cx="8229600" cy="11430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428604"/>
            <a:ext cx="8229600" cy="4525963"/>
          </a:xfrm>
        </p:spPr>
        <p:txBody>
          <a:bodyPr>
            <a:noAutofit/>
          </a:bodyPr>
          <a:lstStyle/>
          <a:p>
            <a:r>
              <a:rPr lang="zh-TW" altLang="en-US" sz="3000" b="1" dirty="0" smtClean="0"/>
              <a:t>外公總抱怨媽媽把我寵壞了，媽媽卻笑嘻嘻的說</a:t>
            </a:r>
            <a:r>
              <a:rPr lang="en-US" altLang="zh-TW" sz="3000" b="1" dirty="0" smtClean="0"/>
              <a:t>:</a:t>
            </a:r>
            <a:r>
              <a:rPr lang="zh-TW" altLang="en-US" sz="3000" b="1" dirty="0" smtClean="0">
                <a:latin typeface="新細明體"/>
                <a:ea typeface="新細明體"/>
              </a:rPr>
              <a:t>「我小時候，您步也這樣寵我嗎</a:t>
            </a:r>
            <a:r>
              <a:rPr lang="en-US" altLang="zh-TW" sz="3000" b="1" dirty="0" smtClean="0">
                <a:latin typeface="新細明體"/>
                <a:ea typeface="新細明體"/>
              </a:rPr>
              <a:t>?</a:t>
            </a:r>
            <a:r>
              <a:rPr lang="zh-TW" altLang="en-US" sz="3000" b="1" dirty="0" smtClean="0">
                <a:latin typeface="新細明體"/>
                <a:ea typeface="新細明體"/>
              </a:rPr>
              <a:t>」外公摸著鬍子 呵呵的笑了。我呢</a:t>
            </a:r>
            <a:r>
              <a:rPr lang="en-US" altLang="zh-TW" sz="3000" b="1" dirty="0" smtClean="0">
                <a:latin typeface="新細明體"/>
                <a:ea typeface="新細明體"/>
              </a:rPr>
              <a:t>?</a:t>
            </a:r>
            <a:r>
              <a:rPr lang="zh-TW" altLang="en-US" sz="3000" b="1" dirty="0" smtClean="0">
                <a:latin typeface="新細明體"/>
                <a:ea typeface="新細明體"/>
              </a:rPr>
              <a:t>更得其所哉的大吃特吃起來。</a:t>
            </a:r>
            <a:endParaRPr lang="en-US" altLang="zh-TW" sz="3000" b="1" dirty="0" smtClean="0">
              <a:latin typeface="新細明體"/>
              <a:ea typeface="新細明體"/>
            </a:endParaRPr>
          </a:p>
          <a:p>
            <a:r>
              <a:rPr lang="zh-TW" altLang="en-US" sz="3000" b="1" dirty="0" smtClean="0">
                <a:latin typeface="新細明體"/>
                <a:ea typeface="新細明體"/>
              </a:rPr>
              <a:t>炒鹹菜是媽媽的拿手菜，但醃鹹菜卻是長工伯伯每年年終辛苦的工作。媽媽把一株株曬乾的芥菜整理的乾乾淨淨，油長工放進大缸，加入大把大把的鹽，在跳進缸裡用雙腳使力的踩。我在旁邊喊</a:t>
            </a:r>
            <a:r>
              <a:rPr lang="en-US" altLang="zh-TW" sz="3000" b="1" dirty="0" smtClean="0">
                <a:latin typeface="新細明體"/>
                <a:ea typeface="新細明體"/>
              </a:rPr>
              <a:t>:</a:t>
            </a:r>
            <a:r>
              <a:rPr lang="zh-TW" altLang="en-US" sz="3000" b="1" dirty="0" smtClean="0">
                <a:latin typeface="新細明體"/>
              </a:rPr>
              <a:t>「腳好髒啊</a:t>
            </a:r>
            <a:r>
              <a:rPr lang="en-US" altLang="zh-TW" sz="3000" b="1" dirty="0" smtClean="0">
                <a:latin typeface="新細明體"/>
              </a:rPr>
              <a:t>!</a:t>
            </a:r>
            <a:r>
              <a:rPr lang="zh-TW" altLang="en-US" sz="3000" b="1" dirty="0" smtClean="0">
                <a:latin typeface="新細明體"/>
                <a:ea typeface="新細明體"/>
              </a:rPr>
              <a:t>」媽媽走過來，一把摀住我的嘴說</a:t>
            </a:r>
            <a:r>
              <a:rPr lang="en-US" altLang="zh-TW" sz="3000" b="1" dirty="0" smtClean="0">
                <a:latin typeface="新細明體"/>
                <a:ea typeface="新細明體"/>
              </a:rPr>
              <a:t>:</a:t>
            </a:r>
            <a:r>
              <a:rPr lang="zh-TW" altLang="en-US" sz="3000" b="1" dirty="0" smtClean="0">
                <a:latin typeface="新細明體"/>
                <a:ea typeface="新細明體"/>
              </a:rPr>
              <a:t>「不許亂講，這樣寶貝的菜，怎麼會髒</a:t>
            </a:r>
            <a:r>
              <a:rPr lang="en-US" altLang="zh-TW" sz="3000" b="1" dirty="0" smtClean="0">
                <a:latin typeface="新細明體"/>
                <a:ea typeface="新細明體"/>
              </a:rPr>
              <a:t>?</a:t>
            </a:r>
            <a:r>
              <a:rPr lang="zh-TW" altLang="en-US" sz="3000" b="1" dirty="0" smtClean="0">
                <a:latin typeface="新細明體"/>
                <a:ea typeface="新細明體"/>
              </a:rPr>
              <a:t>」長工更得意的說</a:t>
            </a:r>
            <a:r>
              <a:rPr lang="en-US" altLang="zh-TW" sz="3000" b="1" dirty="0" smtClean="0">
                <a:latin typeface="新細明體"/>
                <a:ea typeface="新細明體"/>
              </a:rPr>
              <a:t>:</a:t>
            </a:r>
            <a:r>
              <a:rPr lang="zh-TW" altLang="en-US" sz="3000" b="1" dirty="0" smtClean="0">
                <a:latin typeface="新細明體"/>
                <a:ea typeface="新細明體"/>
              </a:rPr>
              <a:t>「我們種田人，一雙腳天天沖水，曬太陽怎麼會髒</a:t>
            </a:r>
            <a:r>
              <a:rPr lang="en-US" altLang="zh-TW" sz="3000" b="1" dirty="0" smtClean="0">
                <a:latin typeface="新細明體"/>
                <a:ea typeface="新細明體"/>
              </a:rPr>
              <a:t>?</a:t>
            </a:r>
            <a:r>
              <a:rPr lang="zh-TW" altLang="en-US" sz="3000" b="1" dirty="0" smtClean="0">
                <a:latin typeface="新細明體"/>
                <a:ea typeface="新細明體"/>
              </a:rPr>
              <a:t>你這千金小姐，雙腳包在襪子裡不透氣，才髒呢。」</a:t>
            </a:r>
            <a:endParaRPr lang="en-US" altLang="zh-TW" sz="3000" b="1" dirty="0" smtClean="0">
              <a:latin typeface="新細明體"/>
              <a:ea typeface="新細明體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453955"/>
          </a:xfrm>
        </p:spPr>
        <p:txBody>
          <a:bodyPr>
            <a:noAutofit/>
          </a:bodyPr>
          <a:lstStyle/>
          <a:p>
            <a:r>
              <a:rPr lang="zh-TW" altLang="en-US" sz="3000" b="1" dirty="0">
                <a:latin typeface="新細明體"/>
              </a:rPr>
              <a:t>媽媽聽他們這樣說，趕緊走開了。因為它使一雙小腳放大的，聽了心裡好難過。我也很後悔，不應該引得長工伯伯說那樣的話，害媽媽不好意思。</a:t>
            </a:r>
            <a:endParaRPr lang="zh-TW" altLang="en-US" sz="3000" b="1" dirty="0" smtClean="0"/>
          </a:p>
          <a:p>
            <a:r>
              <a:rPr lang="zh-TW" altLang="en-US" sz="3000" b="1" dirty="0" smtClean="0"/>
              <a:t>好心的媽媽生怕長工伯伯不高興，又連忙對我說</a:t>
            </a:r>
            <a:r>
              <a:rPr lang="en-US" altLang="zh-TW" sz="3000" b="1" dirty="0" smtClean="0"/>
              <a:t>:</a:t>
            </a:r>
            <a:r>
              <a:rPr lang="zh-TW" altLang="en-US" sz="3000" b="1" dirty="0" smtClean="0">
                <a:latin typeface="新細明體"/>
                <a:ea typeface="新細明體"/>
              </a:rPr>
              <a:t>「長工伯伯踩鹹菜，腳被鹽水泡的好痛，你不要在旁邊亂說話，要多體諒大人做事的辛苦。」我聽了，竟然忍不住哭起來了。</a:t>
            </a:r>
            <a:endParaRPr lang="en-US" altLang="zh-TW" sz="3000" b="1" dirty="0" smtClean="0">
              <a:latin typeface="新細明體"/>
              <a:ea typeface="新細明體"/>
            </a:endParaRPr>
          </a:p>
          <a:p>
            <a:r>
              <a:rPr lang="zh-TW" altLang="en-US" sz="3000" b="1" dirty="0" smtClean="0">
                <a:latin typeface="新細明體"/>
                <a:ea typeface="新細明體"/>
              </a:rPr>
              <a:t>我儘管嫌鹹菜用腳踩很髒，但是吃起來卻是那麼津津有味；因為媽媽的菜，調味實在高明。</a:t>
            </a:r>
            <a:endParaRPr lang="zh-TW" alt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b="1" dirty="0">
                <a:latin typeface="新細明體"/>
              </a:rPr>
              <a:t>她平時很節儉，</a:t>
            </a:r>
            <a:r>
              <a:rPr lang="zh-TW" altLang="en-US" b="1" dirty="0" smtClean="0">
                <a:latin typeface="新細明體"/>
              </a:rPr>
              <a:t>但是燒</a:t>
            </a:r>
            <a:r>
              <a:rPr lang="zh-TW" altLang="en-US" b="1" dirty="0">
                <a:latin typeface="新細明體"/>
              </a:rPr>
              <a:t>菜給大家吃，卻絕對不省油和作料。為了要大家吃得高興，她還說</a:t>
            </a:r>
            <a:r>
              <a:rPr lang="en-US" altLang="zh-TW" b="1" dirty="0">
                <a:latin typeface="新細明體"/>
              </a:rPr>
              <a:t>:</a:t>
            </a:r>
            <a:r>
              <a:rPr lang="zh-TW" altLang="en-US" b="1" dirty="0">
                <a:latin typeface="新細明體"/>
              </a:rPr>
              <a:t>「</a:t>
            </a:r>
            <a:r>
              <a:rPr lang="zh-TW" altLang="en-US" b="1" dirty="0">
                <a:solidFill>
                  <a:srgbClr val="0070C0"/>
                </a:solidFill>
                <a:latin typeface="新細明體"/>
              </a:rPr>
              <a:t>麻油是清腸胃的</a:t>
            </a:r>
            <a:r>
              <a:rPr lang="zh-TW" altLang="en-US" b="1" dirty="0" smtClean="0">
                <a:solidFill>
                  <a:srgbClr val="0070C0"/>
                </a:solidFill>
                <a:latin typeface="新細明體"/>
              </a:rPr>
              <a:t>，酸鹹菜淋了香香的</a:t>
            </a:r>
            <a:r>
              <a:rPr lang="zh-TW" altLang="en-US" b="1" dirty="0">
                <a:solidFill>
                  <a:srgbClr val="0070C0"/>
                </a:solidFill>
                <a:latin typeface="新細明體"/>
              </a:rPr>
              <a:t>麻油，是</a:t>
            </a:r>
            <a:r>
              <a:rPr lang="en-US" altLang="zh-TW" b="1" dirty="0">
                <a:latin typeface="新細明體"/>
              </a:rPr>
              <a:t>『</a:t>
            </a:r>
            <a:r>
              <a:rPr lang="zh-TW" altLang="en-US" b="1" dirty="0">
                <a:solidFill>
                  <a:srgbClr val="FF0000"/>
                </a:solidFill>
                <a:latin typeface="新細明體"/>
              </a:rPr>
              <a:t>咬食</a:t>
            </a:r>
            <a:r>
              <a:rPr lang="en-US" altLang="zh-TW" b="1" dirty="0">
                <a:latin typeface="新細明體"/>
              </a:rPr>
              <a:t>』</a:t>
            </a:r>
            <a:r>
              <a:rPr lang="zh-TW" altLang="en-US" b="1" dirty="0">
                <a:solidFill>
                  <a:srgbClr val="0070C0"/>
                </a:solidFill>
                <a:latin typeface="新細明體"/>
              </a:rPr>
              <a:t>的</a:t>
            </a:r>
            <a:r>
              <a:rPr lang="zh-TW" altLang="en-US" b="1" dirty="0">
                <a:latin typeface="新細明體"/>
              </a:rPr>
              <a:t>。」</a:t>
            </a:r>
            <a:endParaRPr lang="zh-TW" altLang="en-US" b="1" dirty="0" smtClean="0"/>
          </a:p>
          <a:p>
            <a:r>
              <a:rPr lang="zh-TW" altLang="en-US" b="1" dirty="0" smtClean="0"/>
              <a:t>我最喜歡聽她說</a:t>
            </a:r>
            <a:r>
              <a:rPr lang="zh-TW" altLang="en-US" b="1" dirty="0" smtClean="0">
                <a:latin typeface="新細明體"/>
                <a:ea typeface="新細明體"/>
              </a:rPr>
              <a:t>「</a:t>
            </a:r>
            <a:r>
              <a:rPr lang="zh-TW" altLang="en-US" b="1" dirty="0" smtClean="0">
                <a:solidFill>
                  <a:srgbClr val="FF0000"/>
                </a:solidFill>
                <a:latin typeface="新細明體"/>
                <a:ea typeface="新細明體"/>
              </a:rPr>
              <a:t>咬食</a:t>
            </a:r>
            <a:r>
              <a:rPr lang="zh-TW" altLang="en-US" b="1" dirty="0" smtClean="0">
                <a:latin typeface="新細明體"/>
                <a:ea typeface="新細明體"/>
              </a:rPr>
              <a:t>」這兩個字，那意思是說「</a:t>
            </a:r>
            <a:r>
              <a:rPr lang="zh-TW" altLang="en-US" b="1" dirty="0" smtClean="0">
                <a:solidFill>
                  <a:srgbClr val="00B050"/>
                </a:solidFill>
                <a:latin typeface="新細明體"/>
                <a:ea typeface="新細明體"/>
              </a:rPr>
              <a:t>幫助消化</a:t>
            </a:r>
            <a:r>
              <a:rPr lang="zh-TW" altLang="en-US" b="1" dirty="0" smtClean="0">
                <a:latin typeface="新細明體"/>
                <a:ea typeface="新細明體"/>
              </a:rPr>
              <a:t>」，把吃下的飯菜都咬的碎碎的。那是在山鄉的外婆說的土話。</a:t>
            </a:r>
            <a:endParaRPr lang="en-US" altLang="zh-TW" b="1" dirty="0" smtClean="0">
              <a:latin typeface="新細明體"/>
              <a:ea typeface="新細明體"/>
            </a:endParaRPr>
          </a:p>
          <a:p>
            <a:r>
              <a:rPr lang="zh-TW" altLang="en-US" b="1" dirty="0">
                <a:latin typeface="新細明體"/>
                <a:ea typeface="新細明體"/>
              </a:rPr>
              <a:t>媽媽因為外婆過世的早</a:t>
            </a:r>
            <a:r>
              <a:rPr lang="zh-TW" altLang="en-US" b="1" dirty="0" smtClean="0">
                <a:latin typeface="新細明體"/>
                <a:ea typeface="新細明體"/>
              </a:rPr>
              <a:t>，心中格外思念外婆，所以總喜歡做外婆教她的土菜，學外婆老人家愛說的土話。她滿腔的思親之情，豈能是幼年的我所能領會的呢</a:t>
            </a:r>
            <a:r>
              <a:rPr lang="en-US" altLang="zh-TW" b="1" dirty="0" smtClean="0">
                <a:latin typeface="新細明體"/>
                <a:ea typeface="新細明體"/>
              </a:rPr>
              <a:t>?</a:t>
            </a: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長大以後，離開媽媽，離開家鄉，路途迢迢的被父親</a:t>
            </a:r>
            <a:r>
              <a:rPr lang="zh-TW" altLang="en-US" smtClean="0"/>
              <a:t>帶往杭州</a:t>
            </a:r>
            <a:r>
              <a:rPr lang="zh-TW" altLang="en-US" dirty="0" smtClean="0"/>
              <a:t>上學。在女生宿舍的食堂裡，吃著不對胃口的冷冰冰飯菜，心中思念媽媽，不免想起她特別為我炒的小蝦酸鹹菜。</a:t>
            </a:r>
            <a:endParaRPr lang="en-US" altLang="zh-TW" dirty="0" smtClean="0"/>
          </a:p>
          <a:p>
            <a:r>
              <a:rPr lang="zh-TW" altLang="en-US" dirty="0"/>
              <a:t>在臨別的千叮萬屬中，她還說</a:t>
            </a:r>
            <a:r>
              <a:rPr lang="en-US" altLang="zh-TW" dirty="0" smtClean="0"/>
              <a:t>:</a:t>
            </a:r>
            <a:r>
              <a:rPr lang="zh-TW" altLang="en-US" dirty="0" smtClean="0">
                <a:latin typeface="新細明體"/>
                <a:ea typeface="新細明體"/>
              </a:rPr>
              <a:t>「真恨不得給你帶一大缸的酸鹹菜去，讓你頓頓飯都吃得飽飽的，身體健康，好好求學。」</a:t>
            </a:r>
            <a:endParaRPr lang="en-US" altLang="zh-TW" dirty="0" smtClean="0">
              <a:latin typeface="新細明體"/>
              <a:ea typeface="新細明體"/>
            </a:endParaRPr>
          </a:p>
          <a:p>
            <a:r>
              <a:rPr lang="zh-TW" altLang="en-US" dirty="0" smtClean="0"/>
              <a:t>我忍著眼淚，在心中默禱</a:t>
            </a:r>
            <a:r>
              <a:rPr lang="en-US" altLang="zh-TW" dirty="0" smtClean="0"/>
              <a:t>:</a:t>
            </a:r>
            <a:r>
              <a:rPr lang="zh-TW" altLang="en-US" dirty="0" smtClean="0">
                <a:latin typeface="新細明體"/>
                <a:ea typeface="新細明體"/>
              </a:rPr>
              <a:t>「媽媽，您放心吧</a:t>
            </a:r>
            <a:r>
              <a:rPr lang="en-US" altLang="zh-TW" dirty="0" smtClean="0">
                <a:latin typeface="新細明體"/>
                <a:ea typeface="新細明體"/>
              </a:rPr>
              <a:t>!</a:t>
            </a:r>
            <a:r>
              <a:rPr lang="zh-TW" altLang="en-US" dirty="0" smtClean="0">
                <a:latin typeface="新細明體"/>
                <a:ea typeface="新細明體"/>
              </a:rPr>
              <a:t>酸鹹菜的香甜滋味，永遠在我的心頭。有您的愛，我會健康，我會努力求學的。」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smtClean="0"/>
              <a:t>作者簡介</a:t>
            </a:r>
            <a:r>
              <a:rPr lang="en-US" altLang="zh-TW" b="1" dirty="0" smtClean="0"/>
              <a:t>(1)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b="1" dirty="0" smtClean="0"/>
              <a:t>   琦君， </a:t>
            </a:r>
            <a:r>
              <a:rPr lang="en-US" altLang="zh-TW" b="1" dirty="0" smtClean="0"/>
              <a:t>1918</a:t>
            </a:r>
            <a:r>
              <a:rPr lang="zh-TW" altLang="en-US" b="1" dirty="0" smtClean="0"/>
              <a:t>年</a:t>
            </a:r>
            <a:r>
              <a:rPr lang="en-US" altLang="zh-TW" b="1" dirty="0" smtClean="0"/>
              <a:t>7</a:t>
            </a:r>
            <a:r>
              <a:rPr lang="zh-TW" altLang="en-US" b="1" dirty="0" smtClean="0"/>
              <a:t>月</a:t>
            </a:r>
            <a:r>
              <a:rPr lang="en-US" altLang="zh-TW" b="1" dirty="0" smtClean="0"/>
              <a:t>24</a:t>
            </a:r>
            <a:r>
              <a:rPr lang="zh-TW" altLang="en-US" b="1" dirty="0" smtClean="0"/>
              <a:t>日生於溫州的甌海瞿溪鄉，原名潘希珍，浙江省永嘉縣人。 卒於</a:t>
            </a:r>
            <a:r>
              <a:rPr lang="en-US" altLang="zh-TW" b="1" dirty="0" smtClean="0"/>
              <a:t>2006</a:t>
            </a:r>
            <a:r>
              <a:rPr lang="zh-TW" altLang="en-US" b="1" dirty="0" smtClean="0"/>
              <a:t>年，年</a:t>
            </a:r>
            <a:r>
              <a:rPr lang="en-US" altLang="zh-TW" b="1" dirty="0" smtClean="0"/>
              <a:t>90</a:t>
            </a:r>
            <a:r>
              <a:rPr lang="zh-TW" altLang="en-US" b="1" dirty="0" smtClean="0"/>
              <a:t>。 畢業於杭州之江大學中文系，師從詞學家夏承燾。 </a:t>
            </a:r>
            <a:r>
              <a:rPr lang="en-US" altLang="zh-TW" b="1" dirty="0" smtClean="0"/>
              <a:t>1949</a:t>
            </a:r>
            <a:r>
              <a:rPr lang="zh-TW" altLang="en-US" b="1" dirty="0" smtClean="0"/>
              <a:t>年赴台灣，在司法部門工作了</a:t>
            </a:r>
            <a:r>
              <a:rPr lang="en-US" altLang="zh-TW" b="1" dirty="0" smtClean="0"/>
              <a:t>26</a:t>
            </a:r>
            <a:r>
              <a:rPr lang="zh-TW" altLang="en-US" b="1" dirty="0" smtClean="0"/>
              <a:t>年，並任台灣中國文化學院、中央大學中文系教授。 後定居美國。 琦君以撰寫散文開始她的創作生涯。 她的名字總是與台灣散文連在一起。</a:t>
            </a:r>
            <a:endParaRPr lang="zh-CN" altLang="en-US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450</TotalTime>
  <Words>1039</Words>
  <Application>Microsoft Office PowerPoint</Application>
  <PresentationFormat>如螢幕大小 (4:3)</PresentationFormat>
  <Paragraphs>43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旅程</vt:lpstr>
      <vt:lpstr>成員</vt:lpstr>
      <vt:lpstr>大綱</vt:lpstr>
      <vt:lpstr>媽媽炒的酸鹹菜</vt:lpstr>
      <vt:lpstr>投影片 4</vt:lpstr>
      <vt:lpstr>投影片 5</vt:lpstr>
      <vt:lpstr>投影片 6</vt:lpstr>
      <vt:lpstr>投影片 7</vt:lpstr>
      <vt:lpstr>投影片 8</vt:lpstr>
      <vt:lpstr>作者簡介(1)</vt:lpstr>
      <vt:lpstr>作者簡介(2)</vt:lpstr>
      <vt:lpstr> 問題討論</vt:lpstr>
      <vt:lpstr>戲劇表演</vt:lpstr>
      <vt:lpstr>心得分享</vt:lpstr>
      <vt:lpstr>影片欣賞</vt:lpstr>
      <vt:lpstr>投影片 15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媽媽炒的酸鹹菜</dc:title>
  <dc:creator>Queenie</dc:creator>
  <cp:lastModifiedBy>香瑩</cp:lastModifiedBy>
  <cp:revision>39</cp:revision>
  <dcterms:created xsi:type="dcterms:W3CDTF">2015-01-10T03:24:00Z</dcterms:created>
  <dcterms:modified xsi:type="dcterms:W3CDTF">2015-03-04T13:27:17Z</dcterms:modified>
</cp:coreProperties>
</file>