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8" r:id="rId2"/>
    <p:sldId id="269" r:id="rId3"/>
    <p:sldId id="256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8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0" autoAdjust="0"/>
  </p:normalViewPr>
  <p:slideViewPr>
    <p:cSldViewPr>
      <p:cViewPr>
        <p:scale>
          <a:sx n="60" d="100"/>
          <a:sy n="60" d="100"/>
        </p:scale>
        <p:origin x="-3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3A0C-DA76-4A31-86B4-327CB2F3F093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D2FBD-1B28-484F-964D-1BEC9F2541B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17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D2FBD-1B28-484F-964D-1BEC9F2541B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A92900-388B-4F04-8154-F4459B47E948}" type="datetimeFigureOut">
              <a:rPr lang="zh-TW" altLang="en-US" smtClean="0"/>
              <a:pPr/>
              <a:t>2016/5/26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E48F6F-ACCA-498F-9B91-9D534816C85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WBfUm4agq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71400"/>
            <a:ext cx="10441160" cy="7830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6700" b="1" dirty="0" smtClean="0">
                <a:solidFill>
                  <a:schemeClr val="accent3">
                    <a:lumMod val="50000"/>
                  </a:schemeClr>
                </a:solidFill>
              </a:rPr>
              <a:t>給女兒的一封信                  劉墉</a:t>
            </a:r>
            <a:r>
              <a:rPr lang="en-US" altLang="zh-TW" sz="67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67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zh-TW" altLang="en-US" sz="6700" dirty="0"/>
          </a:p>
        </p:txBody>
      </p:sp>
    </p:spTree>
    <p:extLst>
      <p:ext uri="{BB962C8B-B14F-4D97-AF65-F5344CB8AC3E}">
        <p14:creationId xmlns:p14="http://schemas.microsoft.com/office/powerpoint/2010/main" val="2355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    譬如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你問「對不起，我是不是能離開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一下？」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「對不起，我是不是能打擾你一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分鐘？」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「十分抱歉，你是不是能再說一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遍？」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「是不是能麻煩你把胡椒遞給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我？」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這些問句不是「責難別人」，而是「責難自己」，表示「</a:t>
            </a:r>
            <a:r>
              <a:rPr lang="zh-TW" altLang="en-US" sz="2800" b="1" dirty="0">
                <a:solidFill>
                  <a:schemeClr val="accent2"/>
                </a:solidFill>
              </a:rPr>
              <a:t>因為我有事，不得不離開。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sz="2800" b="1" dirty="0">
                <a:solidFill>
                  <a:schemeClr val="accent2"/>
                </a:solidFill>
              </a:rPr>
              <a:t>因為我有問題，不得不打擾你。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sz="2800" b="1" dirty="0">
                <a:solidFill>
                  <a:schemeClr val="accent2"/>
                </a:solidFill>
              </a:rPr>
              <a:t>因為我沒聽清楚，要麻煩你重複一遍。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sz="2800" b="1" dirty="0">
                <a:solidFill>
                  <a:schemeClr val="accent2"/>
                </a:solidFill>
              </a:rPr>
              <a:t>因為距離太遠，我得麻煩你幫個忙。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你說，那感覺是不是比你</a:t>
            </a:r>
            <a:r>
              <a:rPr lang="zh-TW" altLang="en-US" sz="2800" b="1" dirty="0">
                <a:solidFill>
                  <a:schemeClr val="accent6"/>
                </a:solidFill>
              </a:rPr>
              <a:t>直接講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sz="2800" b="1" dirty="0">
                <a:solidFill>
                  <a:schemeClr val="accent6"/>
                </a:solidFill>
              </a:rPr>
              <a:t>我有事，要離開。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sz="2800" b="1" dirty="0">
                <a:solidFill>
                  <a:schemeClr val="accent6"/>
                </a:solidFill>
              </a:rPr>
              <a:t>我要問一件事。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sz="2800" b="1" dirty="0">
                <a:solidFill>
                  <a:schemeClr val="accent6"/>
                </a:solidFill>
              </a:rPr>
              <a:t>你再說一遍。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sz="2800" b="1" dirty="0">
                <a:solidFill>
                  <a:schemeClr val="accent6"/>
                </a:solidFill>
              </a:rPr>
              <a:t>把胡椒遞給我。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」感覺有禮貌得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多？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zh-TW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再談談你晚餐前拿碗那件事。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你知道中國人常用「頤指氣使」形容人沒禮貌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嗎？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「頤」是「面頰」，「頤指」的意思是用半邊臉來指揮；「氣」是「氣音」，「氣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使」表示用「</a:t>
            </a:r>
            <a:r>
              <a:rPr lang="zh-TW" altLang="en-US" sz="2800" b="1" dirty="0">
                <a:solidFill>
                  <a:schemeClr val="accent6"/>
                </a:solidFill>
              </a:rPr>
              <a:t>哼、嗯、喂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」的語氣使喚人。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西方世界也一樣，當你指揮別人，卻只有動作，沒有聲音的時候，是最沒禮貌的。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舉例來說，你去餐館，茶杯空了，你最好對侍者說「</a:t>
            </a:r>
            <a:r>
              <a:rPr lang="zh-TW" altLang="en-US" sz="2800" b="1" dirty="0">
                <a:solidFill>
                  <a:schemeClr val="accent2"/>
                </a:solidFill>
              </a:rPr>
              <a:t>是不是麻煩你，幫我續</a:t>
            </a:r>
            <a:r>
              <a:rPr lang="zh-TW" altLang="en-US" sz="2800" b="1" dirty="0" smtClean="0">
                <a:solidFill>
                  <a:schemeClr val="accent2"/>
                </a:solidFill>
              </a:rPr>
              <a:t>杯？</a:t>
            </a:r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」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或者一邊指杯子，一邊簡單地問他「</a:t>
            </a:r>
            <a:r>
              <a:rPr lang="zh-TW" altLang="en-US" sz="2800" b="1" dirty="0">
                <a:solidFill>
                  <a:schemeClr val="accent2"/>
                </a:solidFill>
              </a:rPr>
              <a:t>我是不是</a:t>
            </a:r>
            <a:r>
              <a:rPr lang="zh-TW" altLang="en-US" sz="2800" b="1" dirty="0" smtClean="0">
                <a:solidFill>
                  <a:schemeClr val="accent2"/>
                </a:solidFill>
              </a:rPr>
              <a:t>可以？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sz="2800" b="1" dirty="0">
                <a:solidFill>
                  <a:srgbClr val="00FF00"/>
                </a:solidFill>
              </a:rPr>
              <a:t>May </a:t>
            </a:r>
            <a:r>
              <a:rPr lang="en-US" altLang="zh-TW" sz="2800" b="1" dirty="0" smtClean="0">
                <a:solidFill>
                  <a:srgbClr val="00FF00"/>
                </a:solidFill>
              </a:rPr>
              <a:t>I</a:t>
            </a:r>
            <a:r>
              <a:rPr lang="zh-TW" altLang="en-US" sz="2800" b="1" dirty="0" smtClean="0">
                <a:solidFill>
                  <a:srgbClr val="00FF00"/>
                </a:solidFill>
              </a:rPr>
              <a:t>？</a:t>
            </a:r>
            <a:r>
              <a:rPr lang="en-US" altLang="zh-TW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2800" b="1" dirty="0"/>
              <a:t/>
            </a:r>
            <a:br>
              <a:rPr lang="zh-TW" altLang="en-US" sz="2800" b="1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06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b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除非那侍者距你很遠，你叫他，會吵到別人，你絕不能光指一下杯子。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即使指杯子，不說話，你也一定要看著他，露出笑容。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至於你去銀行或郵局那些櫃台前面有玻璃的地方辦事，更要注意。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不能用敲玻璃來引起對方注意，而必須開口說話。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即使不得不敲玻璃，也必須伴隨著說一聲：「</a:t>
            </a:r>
            <a:r>
              <a:rPr lang="zh-TW" altLang="en-US" b="1" dirty="0">
                <a:solidFill>
                  <a:schemeClr val="accent2"/>
                </a:solidFill>
              </a:rPr>
              <a:t>對不起，打擾你。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好，現在回頭想想，爸爸要說你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什麼？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晚餐前，你把手橫過爸爸面前，去拿碗，是不是不如開口問：「</a:t>
            </a:r>
            <a:r>
              <a:rPr lang="zh-TW" altLang="en-US" b="1" dirty="0">
                <a:solidFill>
                  <a:schemeClr val="accent2"/>
                </a:solidFill>
              </a:rPr>
              <a:t>爹地，能不能請你</a:t>
            </a:r>
            <a:br>
              <a:rPr lang="zh-TW" altLang="en-US" b="1" dirty="0">
                <a:solidFill>
                  <a:schemeClr val="accent2"/>
                </a:solidFill>
              </a:rPr>
            </a:br>
            <a:r>
              <a:rPr lang="zh-TW" altLang="en-US" b="1" dirty="0">
                <a:solidFill>
                  <a:schemeClr val="accent2"/>
                </a:solidFill>
              </a:rPr>
              <a:t>把碗遞給</a:t>
            </a:r>
            <a:r>
              <a:rPr lang="zh-TW" altLang="en-US" b="1" dirty="0" smtClean="0">
                <a:solidFill>
                  <a:schemeClr val="accent2"/>
                </a:solidFill>
              </a:rPr>
              <a:t>我？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」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就算你自己拿了，當爸爸問你要什麼的時候，你是不是也應該開口說「我拿碗」，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而不是在爸爸面前晃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一晃？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最後，讓爸爸告訴你兩件有意思的事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——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112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5766" y="0"/>
            <a:ext cx="9159766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爸爸念研究所的時候，有個在餐廳打工的同學曾經偷偷告訴爸爸：「如果有客人耍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大牌，頤指氣使，我就在他的菜裡吐口水。」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還有一個在領事館做事的朋友說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——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「我最恨人家敲窗子了，我又不是動物，他只要敲，我就裝做忙，要他等；如果他再敲，我就找他麻煩，刁難他。」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無可否認，這兩個人做事的態度很不對。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但是你能不知道、能不</a:t>
            </a:r>
            <a:r>
              <a:rPr lang="zh-TW" altLang="en-US" b="1" dirty="0">
                <a:solidFill>
                  <a:srgbClr val="FF0000"/>
                </a:solidFill>
              </a:rPr>
              <a:t>警惕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嗎？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rgbClr val="FF0000"/>
                </a:solidFill>
              </a:rPr>
              <a:t>沒禮貌，除了顯示自己沒教養，還常吃悶虧</a:t>
            </a:r>
            <a:r>
              <a:rPr lang="zh-TW" altLang="en-US" b="1" dirty="0" smtClean="0">
                <a:solidFill>
                  <a:srgbClr val="FF0000"/>
                </a:solidFill>
              </a:rPr>
              <a:t>呀！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15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心得：  </a:t>
            </a:r>
            <a:endParaRPr lang="en-US" altLang="zh-TW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zh-TW" sz="4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zh-TW" altLang="en-US" sz="4400" dirty="0" smtClean="0">
                <a:solidFill>
                  <a:schemeClr val="accent3">
                    <a:lumMod val="50000"/>
                  </a:schemeClr>
                </a:solidFill>
              </a:rPr>
              <a:t>看到文章中女兒每一句不禮貌的回答，讓我想起自己同樣身為人家的女兒曾 經也這樣對待我的父母，那種無心的言語傷害父母的感覺，不是只有自責能夠形 容的。從這篇文章和之前不成熟的自己中，我學習到說每一句話都有它的意義，</a:t>
            </a:r>
            <a:endParaRPr lang="zh-TW" alt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</a:rPr>
              <a:t>不應該無心的說出任何一句話因而傷害別人，更要時常警惕自己並告訴自己 </a:t>
            </a:r>
            <a:r>
              <a:rPr lang="en-US" altLang="zh-TW" sz="4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</a:rPr>
              <a:t>「表 現出最好的自己便是給媽媽最大的安慰。」</a:t>
            </a:r>
            <a:endParaRPr lang="en-US" altLang="zh-TW" sz="4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chemeClr val="accent3">
                    <a:lumMod val="50000"/>
                  </a:schemeClr>
                </a:solidFill>
              </a:rPr>
              <a:t>不只對別人對自己的家人也要有良好的態度，習慣是從小養成</a:t>
            </a:r>
            <a:r>
              <a:rPr lang="zh-TW" altLang="en-US" sz="4800" dirty="0" smtClean="0">
                <a:solidFill>
                  <a:schemeClr val="accent3">
                    <a:lumMod val="50000"/>
                  </a:schemeClr>
                </a:solidFill>
              </a:rPr>
              <a:t>的家人是小孩的模範。</a:t>
            </a:r>
            <a:endParaRPr lang="zh-TW" alt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摘要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    不管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</a:rPr>
              <a:t>在做什麼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事情或者需要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別人的幫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忙時要有良好的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態度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例如：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    文章內所說的連西方世界也一樣當指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  別人卻只有動作沒有聲音是最沒有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禮貌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  的行為，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</a:rPr>
              <a:t>就算不說話也要看著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對方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的眼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  睛露出微笑。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  這樣跟直接用比或比劃沒有說話這兩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  情況心情會差很多很不一樣。</a:t>
            </a:r>
            <a:endParaRPr lang="en-US" altLang="zh-TW" sz="4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54768"/>
            <a:ext cx="6912768" cy="69127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影片欣賞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endParaRPr lang="en-US" altLang="zh-TW" dirty="0" smtClean="0"/>
          </a:p>
          <a:p>
            <a:pPr marL="0" indent="0" algn="ctr">
              <a:buNone/>
            </a:pP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zh-TW" sz="6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FF0000"/>
                </a:solidFill>
              </a:rPr>
              <a:t>最後一次</a:t>
            </a:r>
            <a:r>
              <a:rPr lang="zh-TW" altLang="en-US" sz="6000" b="1" dirty="0" smtClean="0">
                <a:solidFill>
                  <a:srgbClr val="FF0000"/>
                </a:solidFill>
                <a:hlinkClick r:id="rId4"/>
              </a:rPr>
              <a:t>完成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啦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70080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00FF00"/>
                </a:solidFill>
              </a:rPr>
              <a:t>寶寶完成但寶寶不說</a:t>
            </a:r>
            <a:endParaRPr lang="zh-TW" altLang="en-US" sz="6600" dirty="0">
              <a:solidFill>
                <a:srgbClr val="00FF00"/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99392"/>
            <a:ext cx="5472608" cy="5472608"/>
          </a:xfrm>
        </p:spPr>
      </p:pic>
    </p:spTree>
    <p:extLst>
      <p:ext uri="{BB962C8B-B14F-4D97-AF65-F5344CB8AC3E}">
        <p14:creationId xmlns:p14="http://schemas.microsoft.com/office/powerpoint/2010/main" val="941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</a:rPr>
              <a:t>成員介紹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en-US" altLang="zh-TW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</a:rPr>
              <a:t>PPT: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瑞傑</a:t>
            </a:r>
            <a:endParaRPr lang="en-US" altLang="zh-TW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</a:rPr>
              <a:t>‘’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共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</a:rPr>
              <a:t>‘’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讀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玟凱、瓊月</a:t>
            </a:r>
            <a:endParaRPr lang="en-US" altLang="zh-TW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</a:rPr>
              <a:t>心得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育誠</a:t>
            </a:r>
            <a:endParaRPr lang="en-US" altLang="zh-TW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</a:rPr>
              <a:t>摘要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志宜</a:t>
            </a:r>
            <a:endParaRPr lang="en-US" altLang="zh-TW" sz="4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</a:rPr>
              <a:t>影片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</a:rPr>
              <a:t>欣賞</a:t>
            </a:r>
            <a:endParaRPr lang="en-US" altLang="zh-TW" sz="4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u="sng" smtClean="0">
                <a:solidFill>
                  <a:schemeClr val="accent3">
                    <a:lumMod val="50000"/>
                  </a:schemeClr>
                </a:solidFill>
              </a:rPr>
              <a:t>給</a:t>
            </a:r>
            <a:r>
              <a:rPr lang="zh-TW" altLang="en-US" sz="3600" b="1" u="sng" dirty="0" smtClean="0">
                <a:solidFill>
                  <a:schemeClr val="accent3">
                    <a:lumMod val="50000"/>
                  </a:schemeClr>
                </a:solidFill>
              </a:rPr>
              <a:t>女兒的一封信</a:t>
            </a:r>
            <a:endParaRPr lang="en-US" altLang="zh-TW" sz="3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今天早上，我起床，發現家裡一個人也沒有。只好打你媽媽的手機。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手機是你接的。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「你們到哪裡去了啊？」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爸爸問。「你難道不知道我要上中文嗎？」你在那頭說，「我們正在去徐老師家的路上。」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晚餐前，爸爸到廚房的櫃子拿酒杯，你也過來，伸手往同一個櫃子裡摸。「你要甚麼？」</a:t>
            </a:r>
            <a:endParaRPr lang="en-US" altLang="zh-TW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周杰倫Jay Chou - 聽爸爸的話(CD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爸爸問你你沒答，從櫃子裡拿出一個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把碗在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眼前晃了晃，就轉身走了。早上，因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你正要去上學，我不好多說；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晚上，因為是吃飯前，怕影響你的情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我沒講話，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但是現在爸爸必須對你叮囑一翻。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記得你上幼稚園時，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老師曾要你交一張通知給爸爸媽媽嗎？那通知是教父母怎麼跟幼兒說話。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「幼兒們要直接的、肯定的話。」通知上說－－「當孩子做危險的動作時，大人不能說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</a:rPr>
              <a:t>『</a:t>
            </a:r>
            <a:r>
              <a:rPr lang="zh-TW" altLang="en-US" sz="4000" b="1" dirty="0" smtClean="0">
                <a:solidFill>
                  <a:schemeClr val="accent6"/>
                </a:solidFill>
              </a:rPr>
              <a:t>你死啦？爬那麼高！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</a:rPr>
              <a:t>』</a:t>
            </a: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</a:rPr>
              <a:t>孩子會因為不懂，而不知所措，搞不好，大人太疾言厲色，原本孩子抓得穩穩的反而嚇一跳，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</a:rPr>
              <a:t>一鬆手摔了下來。所以大人要對孩子說</a:t>
            </a:r>
            <a:r>
              <a:rPr lang="en-US" altLang="zh-TW" sz="4000" b="1" dirty="0">
                <a:solidFill>
                  <a:schemeClr val="accent3">
                    <a:lumMod val="50000"/>
                  </a:schemeClr>
                </a:solidFill>
              </a:rPr>
              <a:t>:『</a:t>
            </a:r>
            <a:r>
              <a:rPr lang="zh-TW" altLang="en-US" sz="4000" b="1" dirty="0">
                <a:solidFill>
                  <a:schemeClr val="accent2"/>
                </a:solidFill>
              </a:rPr>
              <a:t>快點下來，那樣太危險了。</a:t>
            </a:r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</a:rPr>
              <a:t>』</a:t>
            </a:r>
            <a:endParaRPr lang="zh-TW" alt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   這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句話因為直接，孩子一聽就懂了。」</a:t>
            </a:r>
          </a:p>
          <a:p>
            <a:pPr marL="0" indent="0">
              <a:buNone/>
            </a:pPr>
            <a:r>
              <a:rPr lang="zh-TW" altLang="en-US" b="1" dirty="0" smtClean="0"/>
              <a:t>   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你還記得不久之前，學校發了一張單子，教你怎      麼說話有禮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貌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嗎？那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張標題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為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好好表達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NICE EXPRESSIONS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的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單子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上印著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： 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請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Please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謝謝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你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Thank </a:t>
            </a:r>
            <a:r>
              <a:rPr lang="en-US" altLang="zh-TW" b="1" dirty="0" smtClean="0">
                <a:solidFill>
                  <a:srgbClr val="00FF00"/>
                </a:solidFill>
              </a:rPr>
              <a:t>You.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原諒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我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Excuse Me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對不起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I am Sorry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你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好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嗎？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How Are </a:t>
            </a:r>
            <a:r>
              <a:rPr lang="en-US" altLang="zh-TW" b="1" dirty="0" smtClean="0">
                <a:solidFill>
                  <a:srgbClr val="00FF00"/>
                </a:solidFill>
              </a:rPr>
              <a:t>You Doing</a:t>
            </a:r>
            <a:r>
              <a:rPr lang="zh-TW" altLang="en-US" b="1" dirty="0" smtClean="0">
                <a:solidFill>
                  <a:srgbClr val="00FF00"/>
                </a:solidFill>
              </a:rPr>
              <a:t>？</a:t>
            </a:r>
            <a:r>
              <a:rPr lang="en-US" altLang="zh-TW" b="1" dirty="0" smtClean="0"/>
              <a:t>)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祝你玩得愉快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Have A Good </a:t>
            </a:r>
            <a:r>
              <a:rPr lang="en-US" altLang="zh-TW" b="1" dirty="0" smtClean="0">
                <a:solidFill>
                  <a:srgbClr val="00FF00"/>
                </a:solidFill>
              </a:rPr>
              <a:t>Time</a:t>
            </a:r>
            <a:r>
              <a:rPr lang="zh-TW" altLang="en-US" dirty="0" smtClean="0">
                <a:solidFill>
                  <a:srgbClr val="00FF00"/>
                </a:solidFill>
              </a:rPr>
              <a:t>！</a:t>
            </a:r>
            <a:r>
              <a:rPr lang="en-US" altLang="zh-TW" b="1" dirty="0" smtClean="0"/>
              <a:t> 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78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那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真太好了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That Is Really Nice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讓我們輪流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 smtClean="0">
                <a:solidFill>
                  <a:srgbClr val="00FF00"/>
                </a:solidFill>
              </a:rPr>
              <a:t>Let‘s </a:t>
            </a:r>
            <a:r>
              <a:rPr lang="en-US" altLang="zh-TW" b="1" dirty="0">
                <a:solidFill>
                  <a:srgbClr val="00FF00"/>
                </a:solidFill>
              </a:rPr>
              <a:t>Take Turns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我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會與你分享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 smtClean="0">
                <a:solidFill>
                  <a:srgbClr val="00FF00"/>
                </a:solidFill>
              </a:rPr>
              <a:t>I‘ll </a:t>
            </a:r>
            <a:r>
              <a:rPr lang="en-US" altLang="zh-TW" b="1" dirty="0">
                <a:solidFill>
                  <a:srgbClr val="00FF00"/>
                </a:solidFill>
              </a:rPr>
              <a:t>Share With You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來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，跟我們一起坐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Come And Sit With Us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我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能幫你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嗎？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Can I Help You With </a:t>
            </a:r>
            <a:r>
              <a:rPr lang="en-US" altLang="zh-TW" b="1" dirty="0" smtClean="0">
                <a:solidFill>
                  <a:srgbClr val="00FF00"/>
                </a:solidFill>
              </a:rPr>
              <a:t>That</a:t>
            </a:r>
            <a:r>
              <a:rPr lang="zh-TW" altLang="en-US" b="1" dirty="0" smtClean="0">
                <a:solidFill>
                  <a:srgbClr val="00FF00"/>
                </a:solidFill>
              </a:rPr>
              <a:t>？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來，跟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我們一起玩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Come And </a:t>
            </a:r>
            <a:r>
              <a:rPr lang="en-US" altLang="zh-TW" b="1" dirty="0" smtClean="0">
                <a:solidFill>
                  <a:srgbClr val="00FF00"/>
                </a:solidFill>
              </a:rPr>
              <a:t>Play </a:t>
            </a:r>
            <a:r>
              <a:rPr lang="en-US" altLang="zh-TW" b="1" dirty="0">
                <a:solidFill>
                  <a:srgbClr val="00FF00"/>
                </a:solidFill>
              </a:rPr>
              <a:t>With Us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你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是個好朋友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You Are A Good Friend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現在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輪到你了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 smtClean="0">
                <a:solidFill>
                  <a:srgbClr val="00FF00"/>
                </a:solidFill>
              </a:rPr>
              <a:t>It‘s </a:t>
            </a:r>
            <a:r>
              <a:rPr lang="en-US" altLang="zh-TW" b="1" dirty="0">
                <a:solidFill>
                  <a:srgbClr val="00FF00"/>
                </a:solidFill>
              </a:rPr>
              <a:t>Your Turn Now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你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那方面真棒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You Are Very Good At That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我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喜歡你的點子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I Like Your Idea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我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可以體會你的感覺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I Understand How Yon Feel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我們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總給你留個位子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There Is Always Room For you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我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現在就給你看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 smtClean="0">
                <a:solidFill>
                  <a:srgbClr val="00FF00"/>
                </a:solidFill>
              </a:rPr>
              <a:t>I‘ll </a:t>
            </a:r>
            <a:r>
              <a:rPr lang="en-US" altLang="zh-TW" b="1" dirty="0">
                <a:solidFill>
                  <a:srgbClr val="00FF00"/>
                </a:solidFill>
              </a:rPr>
              <a:t>Show You Now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祝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你好運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TW" b="1" dirty="0">
                <a:solidFill>
                  <a:srgbClr val="00FF00"/>
                </a:solidFill>
              </a:rPr>
              <a:t>Good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rgbClr val="00FF00"/>
                </a:solidFill>
              </a:rPr>
              <a:t>Luck</a:t>
            </a:r>
            <a:r>
              <a:rPr lang="en-US" altLang="zh-TW" b="1" dirty="0" smtClean="0">
                <a:solidFill>
                  <a:srgbClr val="00FF00"/>
                </a:solidFill>
              </a:rPr>
              <a:t>.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記得那時候，你把單子拿回家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，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爸爸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還覺得好奇怪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——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「天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哪！都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要上初中的孩子了，還教這些最基本的句子。」 但是今天，爸爸懂了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。</a:t>
            </a:r>
            <a:endParaRPr lang="en-US" altLang="zh-T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可能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愈是當你們大了，有了主見，或進入青春期，愈得教你們說話的禮貌。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譬如你今天早上對爸爸說話，不是就不夠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禮貌。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當爸爸問你在哪裡的時候，你為什麼不直接說「</a:t>
            </a:r>
            <a:r>
              <a:rPr lang="zh-TW" altLang="en-US" b="1" dirty="0">
                <a:solidFill>
                  <a:schemeClr val="accent2"/>
                </a:solidFill>
              </a:rPr>
              <a:t>我們在去上中文課的路上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」？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相反地，你用了一句責難的話</a:t>
            </a:r>
            <a:r>
              <a:rPr lang="en-US" altLang="zh-TW" b="1" dirty="0">
                <a:solidFill>
                  <a:schemeClr val="accent3">
                    <a:lumMod val="50000"/>
                  </a:schemeClr>
                </a:solidFill>
              </a:rPr>
              <a:t>——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b="1" dirty="0">
                <a:solidFill>
                  <a:schemeClr val="accent6"/>
                </a:solidFill>
              </a:rPr>
              <a:t>你難道不知道我今天要上中文</a:t>
            </a:r>
            <a:r>
              <a:rPr lang="zh-TW" altLang="en-US" b="1" dirty="0" smtClean="0">
                <a:solidFill>
                  <a:schemeClr val="accent6"/>
                </a:solidFill>
              </a:rPr>
              <a:t>嗎？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」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孩子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，妳大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了，應該知道說話的技巧了。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會說話的人，絕不是總以責難語氣咄咄逼人的。</a:t>
            </a:r>
          </a:p>
        </p:txBody>
      </p:sp>
    </p:spTree>
    <p:extLst>
      <p:ext uri="{BB962C8B-B14F-4D97-AF65-F5344CB8AC3E}">
        <p14:creationId xmlns:p14="http://schemas.microsoft.com/office/powerpoint/2010/main" val="31215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     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想，如果天氣冷，你穿少了，媽媽對你吼「</a:t>
            </a:r>
            <a:r>
              <a:rPr lang="zh-TW" altLang="en-US" b="1" dirty="0">
                <a:solidFill>
                  <a:schemeClr val="accent6"/>
                </a:solidFill>
              </a:rPr>
              <a:t>你想凍死</a:t>
            </a:r>
            <a:r>
              <a:rPr lang="zh-TW" altLang="en-US" b="1" dirty="0" smtClean="0">
                <a:solidFill>
                  <a:schemeClr val="accent6"/>
                </a:solidFill>
              </a:rPr>
              <a:t>啊？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」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是不是在感覺上遠不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如她對你溫柔地講「</a:t>
            </a:r>
            <a:r>
              <a:rPr lang="zh-TW" altLang="en-US" b="1" dirty="0">
                <a:solidFill>
                  <a:schemeClr val="accent2"/>
                </a:solidFill>
              </a:rPr>
              <a:t>今天天冷，多穿一點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」？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altLang="zh-TW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    想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想，如果你在教室裡開窗子，有同學對你喊：「</a:t>
            </a:r>
            <a:r>
              <a:rPr lang="zh-TW" altLang="en-US" b="1" dirty="0">
                <a:solidFill>
                  <a:schemeClr val="accent6"/>
                </a:solidFill>
              </a:rPr>
              <a:t>你不冷</a:t>
            </a:r>
            <a:r>
              <a:rPr lang="zh-TW" altLang="en-US" b="1" dirty="0" smtClean="0">
                <a:solidFill>
                  <a:schemeClr val="accent6"/>
                </a:solidFill>
              </a:rPr>
              <a:t>嗎？你</a:t>
            </a:r>
            <a:r>
              <a:rPr lang="zh-TW" altLang="en-US" b="1" dirty="0">
                <a:solidFill>
                  <a:schemeClr val="accent6"/>
                </a:solidFill>
              </a:rPr>
              <a:t>不冷，我們冷。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是不是遠不如，她對你關心地說：「</a:t>
            </a:r>
            <a:r>
              <a:rPr lang="zh-TW" altLang="en-US" b="1" dirty="0">
                <a:solidFill>
                  <a:schemeClr val="accent2"/>
                </a:solidFill>
              </a:rPr>
              <a:t>別開窗子吧，回頭著涼了。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」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b="1" dirty="0">
                <a:solidFill>
                  <a:schemeClr val="accent2"/>
                </a:solidFill>
              </a:rPr>
              <a:t>多穿一點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」和「</a:t>
            </a:r>
            <a:r>
              <a:rPr lang="zh-TW" altLang="en-US" b="1" dirty="0">
                <a:solidFill>
                  <a:schemeClr val="accent2"/>
                </a:solidFill>
              </a:rPr>
              <a:t>別開窗子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」都是正面的句子，好比你上幼稚園時老師教我們對你</a:t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說話的方法，不是很簡單、很明確，感覺上比你用責難的「問句」好多了</a:t>
            </a: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嗎？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相對的，有許多直接而簡單的句子：你又應該改為「問句」，才顯得婉轉。</a:t>
            </a:r>
          </a:p>
        </p:txBody>
      </p:sp>
    </p:spTree>
    <p:extLst>
      <p:ext uri="{BB962C8B-B14F-4D97-AF65-F5344CB8AC3E}">
        <p14:creationId xmlns:p14="http://schemas.microsoft.com/office/powerpoint/2010/main" val="12724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682</Words>
  <Application>Microsoft Office PowerPoint</Application>
  <PresentationFormat>如螢幕大小 (4:3)</PresentationFormat>
  <Paragraphs>80</Paragraphs>
  <Slides>18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旅程</vt:lpstr>
      <vt:lpstr> 給女兒的一封信                  劉墉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影片欣賞</vt:lpstr>
      <vt:lpstr>寶寶完成但寶寶不說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Win7User</dc:creator>
  <cp:lastModifiedBy>USER</cp:lastModifiedBy>
  <cp:revision>38</cp:revision>
  <dcterms:created xsi:type="dcterms:W3CDTF">2016-05-19T01:59:28Z</dcterms:created>
  <dcterms:modified xsi:type="dcterms:W3CDTF">2016-05-26T00:24:02Z</dcterms:modified>
</cp:coreProperties>
</file>